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7"/>
  </p:notesMasterIdLst>
  <p:sldIdLst>
    <p:sldId id="335" r:id="rId2"/>
    <p:sldId id="431" r:id="rId3"/>
    <p:sldId id="418" r:id="rId4"/>
    <p:sldId id="427" r:id="rId5"/>
    <p:sldId id="439" r:id="rId6"/>
    <p:sldId id="450" r:id="rId7"/>
    <p:sldId id="403" r:id="rId8"/>
    <p:sldId id="404" r:id="rId9"/>
    <p:sldId id="421" r:id="rId10"/>
    <p:sldId id="440" r:id="rId11"/>
    <p:sldId id="446" r:id="rId12"/>
    <p:sldId id="441" r:id="rId13"/>
    <p:sldId id="428" r:id="rId14"/>
    <p:sldId id="415" r:id="rId15"/>
    <p:sldId id="433" r:id="rId16"/>
    <p:sldId id="434" r:id="rId17"/>
    <p:sldId id="447" r:id="rId18"/>
    <p:sldId id="438" r:id="rId19"/>
    <p:sldId id="443" r:id="rId20"/>
    <p:sldId id="444" r:id="rId21"/>
    <p:sldId id="445" r:id="rId22"/>
    <p:sldId id="416" r:id="rId23"/>
    <p:sldId id="429" r:id="rId24"/>
    <p:sldId id="430" r:id="rId25"/>
    <p:sldId id="40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FF"/>
    <a:srgbClr val="00BDFF"/>
    <a:srgbClr val="FFBF00"/>
    <a:srgbClr val="FF7800"/>
    <a:srgbClr val="15E3FF"/>
    <a:srgbClr val="FF2CE0"/>
    <a:srgbClr val="AF28D8"/>
    <a:srgbClr val="FF8F00"/>
    <a:srgbClr val="F04500"/>
    <a:srgbClr val="D52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3" autoAdjust="0"/>
    <p:restoredTop sz="80024" autoAdjust="0"/>
  </p:normalViewPr>
  <p:slideViewPr>
    <p:cSldViewPr>
      <p:cViewPr>
        <p:scale>
          <a:sx n="82" d="100"/>
          <a:sy n="82" d="100"/>
        </p:scale>
        <p:origin x="-3104" y="-856"/>
      </p:cViewPr>
      <p:guideLst>
        <p:guide orient="horz" pos="2160"/>
        <p:guide pos="2880"/>
      </p:guideLst>
    </p:cSldViewPr>
  </p:slideViewPr>
  <p:notesTextViewPr>
    <p:cViewPr>
      <p:scale>
        <a:sx n="1" d="1"/>
        <a:sy n="1" d="1"/>
      </p:scale>
      <p:origin x="0" y="0"/>
    </p:cViewPr>
  </p:notesTextViewPr>
  <p:sorterViewPr>
    <p:cViewPr>
      <p:scale>
        <a:sx n="66" d="100"/>
        <a:sy n="66" d="100"/>
      </p:scale>
      <p:origin x="0" y="378"/>
    </p:cViewPr>
  </p:sorterViewPr>
  <p:notesViewPr>
    <p:cSldViewPr>
      <p:cViewPr>
        <p:scale>
          <a:sx n="100" d="100"/>
          <a:sy n="100" d="100"/>
        </p:scale>
        <p:origin x="-1878" y="45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9/22/15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dirty="0"/>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dirty="0"/>
          </a:p>
        </p:txBody>
      </p:sp>
    </p:spTree>
    <p:extLst>
      <p:ext uri="{BB962C8B-B14F-4D97-AF65-F5344CB8AC3E}">
        <p14:creationId xmlns:p14="http://schemas.microsoft.com/office/powerpoint/2010/main" val="372611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paradox, in some situations attention seems to be essential and in others its unnecessary!</a:t>
            </a:r>
          </a:p>
          <a:p>
            <a:endParaRPr lang="en-US" dirty="0" smtClean="0"/>
          </a:p>
          <a:p>
            <a:r>
              <a:rPr lang="en-US" dirty="0" smtClean="0"/>
              <a:t>I</a:t>
            </a:r>
            <a:r>
              <a:rPr lang="en-US" baseline="0" dirty="0" smtClean="0"/>
              <a:t> think the problem here is that attention feels like its always one process, even though that isn’t true.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those</a:t>
            </a:r>
            <a:r>
              <a:rPr lang="en-US" baseline="0" dirty="0" smtClean="0"/>
              <a:t> demonstrations and their thought process is that they don’t think about the process of attention—which is implemented via sensory enhancement in the cortex.</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11</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Importantly, the effect of attention on one feature will influence others, but only to the extent that they are connected.</a:t>
            </a:r>
          </a:p>
          <a:p>
            <a:endParaRPr lang="en-US" dirty="0" smtClean="0"/>
          </a:p>
          <a:p>
            <a:r>
              <a:rPr lang="en-US" dirty="0" smtClean="0"/>
              <a:t>Lets</a:t>
            </a:r>
            <a:r>
              <a:rPr lang="en-US" baseline="0" dirty="0" smtClean="0"/>
              <a:t> look at two well understood examples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that the neural</a:t>
            </a:r>
            <a:r>
              <a:rPr lang="en-US" baseline="0" dirty="0" smtClean="0"/>
              <a:t> response in cortical area V1 is sensitive to the intensity of contrast</a:t>
            </a:r>
          </a:p>
          <a:p>
            <a:r>
              <a:rPr lang="en-US" baseline="0" dirty="0" smtClean="0"/>
              <a:t>And that </a:t>
            </a:r>
            <a:r>
              <a:rPr lang="en-US" dirty="0" smtClean="0"/>
              <a:t>attention to contrast influences those responses.</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dirty="0"/>
          </a:p>
        </p:txBody>
      </p:sp>
    </p:spTree>
    <p:extLst>
      <p:ext uri="{BB962C8B-B14F-4D97-AF65-F5344CB8AC3E}">
        <p14:creationId xmlns:p14="http://schemas.microsoft.com/office/powerpoint/2010/main" val="4092782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know that the responses in cortical</a:t>
            </a:r>
            <a:r>
              <a:rPr lang="en-US" baseline="0" dirty="0" smtClean="0"/>
              <a:t> area MT are sensitive to motion, which we manipulate with motion coherence.</a:t>
            </a:r>
          </a:p>
          <a:p>
            <a:r>
              <a:rPr lang="en-US" baseline="0" dirty="0" smtClean="0"/>
              <a:t>Again, responses in MT are modulated by attention to motion.</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14</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know that V1 and MT are </a:t>
            </a:r>
            <a:r>
              <a:rPr lang="en-US" dirty="0" smtClean="0"/>
              <a:t>connected and organized hierarchically.</a:t>
            </a:r>
          </a:p>
          <a:p>
            <a:endParaRPr lang="en-US" dirty="0" smtClean="0"/>
          </a:p>
          <a:p>
            <a:r>
              <a:rPr lang="en-US" dirty="0" smtClean="0"/>
              <a:t>So</a:t>
            </a:r>
            <a:r>
              <a:rPr lang="en-US" baseline="0" dirty="0" smtClean="0"/>
              <a:t> behavioral effects should also be hierarchical: contrast should affect motion!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all of the details, </a:t>
            </a:r>
            <a:r>
              <a:rPr lang="en-US" dirty="0" smtClean="0"/>
              <a:t>but we designed a task that mimics the demonstrations</a:t>
            </a:r>
          </a:p>
          <a:p>
            <a:r>
              <a:rPr lang="en-US" baseline="0" dirty="0" smtClean="0"/>
              <a:t>while attending to a feature we can estimate how much intensity you need to ‘just notice a difference’</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16</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is your just noticeable difference for motion perception, when you are attending to motion?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17</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(Not</a:t>
            </a:r>
            <a:r>
              <a:rPr lang="en-US" baseline="0" dirty="0" smtClean="0"/>
              <a:t> a lot)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JND for contrast is ~4%</a:t>
            </a:r>
          </a:p>
          <a:p>
            <a:endParaRPr lang="en-US" dirty="0" smtClean="0"/>
          </a:p>
          <a:p>
            <a:r>
              <a:rPr lang="en-US" dirty="0" smtClean="0"/>
              <a:t>Now we played a trick on participants: there were unexpected trials where they were still attending to contrast, but they were asked to</a:t>
            </a:r>
            <a:r>
              <a:rPr lang="en-US" baseline="0" dirty="0" smtClean="0"/>
              <a:t> respond about motion perception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19</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project starts with a question: </a:t>
            </a:r>
            <a:r>
              <a:rPr lang="en-US" dirty="0" smtClean="0"/>
              <a:t>“Is attention necessary for awareness?“ A lot of people have asked this before—let me demonstrate some of the answers that they have arrived at.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those trials their JND was 40%!</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20</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surprisingly, there was an asymmetry with contrast perception—where the JND didn’t change much,</a:t>
            </a:r>
            <a:r>
              <a:rPr lang="en-US" baseline="0" dirty="0" smtClean="0"/>
              <a:t> if at all.</a:t>
            </a:r>
          </a:p>
          <a:p>
            <a:endParaRPr lang="en-US" baseline="0" dirty="0" smtClean="0"/>
          </a:p>
          <a:p>
            <a:r>
              <a:rPr lang="en-US" baseline="0" dirty="0" smtClean="0"/>
              <a:t>This is an illustrative plot—our full analysis uses a computational model that I won’t go into details about.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21</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we also collected physiological responses, and (Without going into detail) these also match our predictions</a:t>
            </a:r>
          </a:p>
          <a:p>
            <a:endParaRPr lang="en-US" dirty="0" smtClean="0"/>
          </a:p>
          <a:p>
            <a:r>
              <a:rPr lang="en-US" dirty="0" smtClean="0"/>
              <a:t>the response to motion is suppressed when you are attending to contrast.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22</a:t>
            </a:fld>
            <a:endParaRPr lang="en-US" dirty="0"/>
          </a:p>
        </p:txBody>
      </p:sp>
    </p:spTree>
    <p:extLst>
      <p:ext uri="{BB962C8B-B14F-4D97-AF65-F5344CB8AC3E}">
        <p14:creationId xmlns:p14="http://schemas.microsoft.com/office/powerpoint/2010/main" val="3873117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come back to the original question: Is attention necessary for awareness?</a:t>
            </a:r>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23</a:t>
            </a:fld>
            <a:endParaRPr lang="en-US" dirty="0"/>
          </a:p>
        </p:txBody>
      </p:sp>
    </p:spTree>
    <p:extLst>
      <p:ext uri="{BB962C8B-B14F-4D97-AF65-F5344CB8AC3E}">
        <p14:creationId xmlns:p14="http://schemas.microsoft.com/office/powerpoint/2010/main" val="3721267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is—it depends!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24</a:t>
            </a:fld>
            <a:endParaRPr lang="en-US" dirty="0"/>
          </a:p>
        </p:txBody>
      </p:sp>
    </p:spTree>
    <p:extLst>
      <p:ext uri="{BB962C8B-B14F-4D97-AF65-F5344CB8AC3E}">
        <p14:creationId xmlns:p14="http://schemas.microsoft.com/office/powerpoint/2010/main" val="4280551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25</a:t>
            </a:fld>
            <a:endParaRPr lang="en-US" dirty="0"/>
          </a:p>
        </p:txBody>
      </p:sp>
    </p:spTree>
    <p:extLst>
      <p:ext uri="{BB962C8B-B14F-4D97-AF65-F5344CB8AC3E}">
        <p14:creationId xmlns:p14="http://schemas.microsoft.com/office/powerpoint/2010/main" val="2519376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classic </a:t>
            </a:r>
            <a:r>
              <a:rPr lang="en-US" dirty="0" smtClean="0"/>
              <a:t>task that is known to be very </a:t>
            </a:r>
            <a:r>
              <a:rPr lang="en-US" dirty="0" err="1" smtClean="0"/>
              <a:t>attentionally</a:t>
            </a:r>
            <a:r>
              <a:rPr lang="en-US" dirty="0" smtClean="0"/>
              <a:t> demanding: search for an L among this display of </a:t>
            </a:r>
            <a:r>
              <a:rPr lang="en-US" dirty="0" err="1" smtClean="0"/>
              <a:t>Ts</a:t>
            </a:r>
            <a:r>
              <a:rPr lang="en-US" dirty="0" smtClean="0"/>
              <a:t>. I’m going to flash another display up in a moment,</a:t>
            </a:r>
            <a:r>
              <a:rPr lang="en-US" baseline="0" dirty="0" smtClean="0"/>
              <a:t> don’t blink.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a:t>
            </a:fld>
            <a:endParaRPr lang="en-US" dirty="0"/>
          </a:p>
        </p:txBody>
      </p:sp>
    </p:spTree>
    <p:extLst>
      <p:ext uri="{BB962C8B-B14F-4D97-AF65-F5344CB8AC3E}">
        <p14:creationId xmlns:p14="http://schemas.microsoft.com/office/powerpoint/2010/main" val="304668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an unexpected event happened: a scene appeared, but most of the people in the audience probably felt like they knew this was an image of a city and not some other location.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dirty="0"/>
          </a:p>
        </p:txBody>
      </p:sp>
    </p:spTree>
    <p:extLst>
      <p:ext uri="{BB962C8B-B14F-4D97-AF65-F5344CB8AC3E}">
        <p14:creationId xmlns:p14="http://schemas.microsoft.com/office/powerpoint/2010/main" val="114218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a:t>
            </a:r>
            <a:r>
              <a:rPr lang="en-US" baseline="0" dirty="0" smtClean="0"/>
              <a:t> that example, the answer was no.</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a:t>
            </a:r>
            <a:r>
              <a:rPr lang="en-US" baseline="0" dirty="0" smtClean="0"/>
              <a:t> that example, the answer was no.</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a different example now. I want you to pay attention to motion and count the planes as they cross the screen.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7</a:t>
            </a:fld>
            <a:endParaRPr lang="en-US" dirty="0"/>
          </a:p>
        </p:txBody>
      </p:sp>
    </p:spTree>
    <p:extLst>
      <p:ext uri="{BB962C8B-B14F-4D97-AF65-F5344CB8AC3E}">
        <p14:creationId xmlns:p14="http://schemas.microsoft.com/office/powerpoint/2010/main" val="107904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Here we go.</a:t>
            </a:r>
          </a:p>
          <a:p>
            <a:endParaRPr lang="en-US" dirty="0"/>
          </a:p>
          <a:p>
            <a:r>
              <a:rPr lang="en-US" dirty="0"/>
              <a:t>Now, you were directing your attention at motion, and in the background you were unaware of several changes that happened. Let me highlight them and then switch back to the original image.</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8</a:t>
            </a:fld>
            <a:endParaRPr lang="en-US" dirty="0"/>
          </a:p>
        </p:txBody>
      </p:sp>
    </p:spTree>
    <p:extLst>
      <p:ext uri="{BB962C8B-B14F-4D97-AF65-F5344CB8AC3E}">
        <p14:creationId xmlns:p14="http://schemas.microsoft.com/office/powerpoint/2010/main" val="628555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9</a:t>
            </a:fld>
            <a:endParaRPr lang="en-US" dirty="0"/>
          </a:p>
        </p:txBody>
      </p:sp>
    </p:spTree>
    <p:extLst>
      <p:ext uri="{BB962C8B-B14F-4D97-AF65-F5344CB8AC3E}">
        <p14:creationId xmlns:p14="http://schemas.microsoft.com/office/powerpoint/2010/main" val="307141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17769297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9/22/15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9/22/15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9/22/15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9/22/15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9/22/15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dirty="0"/>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gif"/><Relationship Id="rId6" Type="http://schemas.openxmlformats.org/officeDocument/2006/relationships/image" Target="../media/image9.gi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0" name="Rectangle 9"/>
          <p:cNvSpPr/>
          <p:nvPr/>
        </p:nvSpPr>
        <p:spPr>
          <a:xfrm>
            <a:off x="-76200" y="0"/>
            <a:ext cx="9296400" cy="6858000"/>
          </a:xfrm>
          <a:prstGeom prst="rect">
            <a:avLst/>
          </a:prstGeom>
          <a:solidFill>
            <a:schemeClr val="bg1">
              <a:alpha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81667" y="2624667"/>
            <a:ext cx="184666" cy="369332"/>
          </a:xfrm>
          <a:prstGeom prst="rect">
            <a:avLst/>
          </a:prstGeom>
          <a:noFill/>
        </p:spPr>
        <p:txBody>
          <a:bodyPr wrap="none" rtlCol="0">
            <a:spAutoFit/>
          </a:bodyPr>
          <a:lstStyle/>
          <a:p>
            <a:endParaRPr lang="en-US" dirty="0"/>
          </a:p>
        </p:txBody>
      </p:sp>
      <p:sp>
        <p:nvSpPr>
          <p:cNvPr id="5" name="Title 1"/>
          <p:cNvSpPr txBox="1">
            <a:spLocks/>
          </p:cNvSpPr>
          <p:nvPr/>
        </p:nvSpPr>
        <p:spPr>
          <a:xfrm>
            <a:off x="685800" y="155758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ffectLst/>
              </a:rPr>
              <a:t>Neural Substrates of Attention and Awareness</a:t>
            </a:r>
            <a:endParaRPr lang="en-US" dirty="0">
              <a:effectLst/>
            </a:endParaRPr>
          </a:p>
        </p:txBody>
      </p:sp>
      <p:sp>
        <p:nvSpPr>
          <p:cNvPr id="6" name="Subtitle 2"/>
          <p:cNvSpPr txBox="1">
            <a:spLocks/>
          </p:cNvSpPr>
          <p:nvPr/>
        </p:nvSpPr>
        <p:spPr>
          <a:xfrm>
            <a:off x="2590800" y="49530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effectLst/>
              </a:rPr>
              <a:t>Dan Birman</a:t>
            </a:r>
          </a:p>
          <a:p>
            <a:pPr marL="0" indent="0" algn="r">
              <a:buNone/>
            </a:pPr>
            <a:r>
              <a:rPr lang="en-US" dirty="0" smtClean="0">
                <a:effectLst/>
              </a:rPr>
              <a:t>Gardner Lab</a:t>
            </a:r>
          </a:p>
          <a:p>
            <a:pPr marL="0" indent="0" algn="r">
              <a:buNone/>
            </a:pPr>
            <a:r>
              <a:rPr lang="en-US" dirty="0" smtClean="0"/>
              <a:t>Lightning Talks </a:t>
            </a:r>
            <a:r>
              <a:rPr lang="en-US" dirty="0" smtClean="0">
                <a:effectLst/>
              </a:rPr>
              <a:t>– 2015-04-</a:t>
            </a:r>
            <a:r>
              <a:rPr lang="en-US" dirty="0" smtClean="0"/>
              <a:t>23</a:t>
            </a:r>
            <a:endParaRPr lang="en-US" dirty="0">
              <a:effectLst/>
            </a:endParaRPr>
          </a:p>
        </p:txBody>
      </p:sp>
    </p:spTree>
    <p:extLst>
      <p:ext uri="{BB962C8B-B14F-4D97-AF65-F5344CB8AC3E}">
        <p14:creationId xmlns:p14="http://schemas.microsoft.com/office/powerpoint/2010/main" val="41253305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
            </a:r>
            <a:r>
              <a:rPr lang="en-US" sz="4400" dirty="0" smtClean="0"/>
              <a:t>attention necessary</a:t>
            </a:r>
            <a:endParaRPr lang="en-US" sz="4400" dirty="0" smtClean="0"/>
          </a:p>
          <a:p>
            <a:pPr algn="ctr"/>
            <a:r>
              <a:rPr lang="en-US" sz="4400" dirty="0" smtClean="0"/>
              <a:t>for </a:t>
            </a:r>
            <a:r>
              <a:rPr lang="en-US" sz="4400" dirty="0" smtClean="0"/>
              <a:t>awareness</a:t>
            </a:r>
            <a:r>
              <a:rPr lang="en-US" sz="4400" dirty="0" smtClean="0"/>
              <a:t>?</a:t>
            </a:r>
            <a:endParaRPr lang="en-US" sz="4400" dirty="0"/>
          </a:p>
        </p:txBody>
      </p:sp>
      <p:sp>
        <p:nvSpPr>
          <p:cNvPr id="2" name="TextBox 1"/>
          <p:cNvSpPr txBox="1"/>
          <p:nvPr/>
        </p:nvSpPr>
        <p:spPr>
          <a:xfrm>
            <a:off x="533400" y="2362200"/>
            <a:ext cx="8305800" cy="1077218"/>
          </a:xfrm>
          <a:prstGeom prst="rect">
            <a:avLst/>
          </a:prstGeom>
          <a:noFill/>
        </p:spPr>
        <p:txBody>
          <a:bodyPr wrap="square" rtlCol="0">
            <a:spAutoFit/>
          </a:bodyPr>
          <a:lstStyle/>
          <a:p>
            <a:r>
              <a:rPr lang="en-US" sz="3200" dirty="0" smtClean="0"/>
              <a:t>No: Attention to characters doesn’t affect scene perception  </a:t>
            </a:r>
            <a:endParaRPr lang="en-US" sz="3200" dirty="0"/>
          </a:p>
        </p:txBody>
      </p:sp>
      <p:sp>
        <p:nvSpPr>
          <p:cNvPr id="5" name="TextBox 4"/>
          <p:cNvSpPr txBox="1"/>
          <p:nvPr/>
        </p:nvSpPr>
        <p:spPr>
          <a:xfrm>
            <a:off x="533400" y="4343400"/>
            <a:ext cx="8153400" cy="1077218"/>
          </a:xfrm>
          <a:prstGeom prst="rect">
            <a:avLst/>
          </a:prstGeom>
          <a:noFill/>
        </p:spPr>
        <p:txBody>
          <a:bodyPr wrap="square" rtlCol="0">
            <a:spAutoFit/>
          </a:bodyPr>
          <a:lstStyle/>
          <a:p>
            <a:r>
              <a:rPr lang="en-US" sz="3200" dirty="0" smtClean="0"/>
              <a:t>Yes: Attention to motion does affect scene perception  </a:t>
            </a:r>
            <a:endParaRPr lang="en-US" sz="3200" dirty="0"/>
          </a:p>
        </p:txBody>
      </p:sp>
    </p:spTree>
    <p:extLst>
      <p:ext uri="{BB962C8B-B14F-4D97-AF65-F5344CB8AC3E}">
        <p14:creationId xmlns:p14="http://schemas.microsoft.com/office/powerpoint/2010/main" val="28777933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152400"/>
            <a:ext cx="5299399" cy="1446550"/>
          </a:xfrm>
          <a:prstGeom prst="rect">
            <a:avLst/>
          </a:prstGeom>
          <a:noFill/>
        </p:spPr>
        <p:txBody>
          <a:bodyPr wrap="none" rtlCol="0">
            <a:spAutoFit/>
          </a:bodyPr>
          <a:lstStyle/>
          <a:p>
            <a:pPr algn="ctr"/>
            <a:r>
              <a:rPr lang="en-US" sz="4400" dirty="0" smtClean="0"/>
              <a:t>Is </a:t>
            </a:r>
            <a:r>
              <a:rPr lang="en-US" sz="4400" dirty="0" smtClean="0"/>
              <a:t>attention necessary</a:t>
            </a:r>
            <a:endParaRPr lang="en-US" sz="4400" dirty="0" smtClean="0"/>
          </a:p>
          <a:p>
            <a:pPr algn="ctr"/>
            <a:r>
              <a:rPr lang="en-US" sz="4400" dirty="0" smtClean="0"/>
              <a:t>for </a:t>
            </a:r>
            <a:r>
              <a:rPr lang="en-US" sz="4400" dirty="0" smtClean="0"/>
              <a:t>awareness</a:t>
            </a:r>
            <a:r>
              <a:rPr lang="en-US" sz="4400" dirty="0" smtClean="0"/>
              <a:t>?</a:t>
            </a:r>
            <a:endParaRPr lang="en-US" sz="4400" dirty="0"/>
          </a:p>
        </p:txBody>
      </p:sp>
      <p:sp>
        <p:nvSpPr>
          <p:cNvPr id="6" name="TextBox 5"/>
          <p:cNvSpPr txBox="1"/>
          <p:nvPr/>
        </p:nvSpPr>
        <p:spPr>
          <a:xfrm>
            <a:off x="533400" y="2362200"/>
            <a:ext cx="8305800" cy="584776"/>
          </a:xfrm>
          <a:prstGeom prst="rect">
            <a:avLst/>
          </a:prstGeom>
          <a:noFill/>
        </p:spPr>
        <p:txBody>
          <a:bodyPr wrap="square" rtlCol="0">
            <a:spAutoFit/>
          </a:bodyPr>
          <a:lstStyle/>
          <a:p>
            <a:pPr algn="ctr"/>
            <a:r>
              <a:rPr lang="en-US" sz="3200" dirty="0" smtClean="0"/>
              <a:t>Attention is a neural process!</a:t>
            </a:r>
          </a:p>
        </p:txBody>
      </p:sp>
    </p:spTree>
    <p:extLst>
      <p:ext uri="{BB962C8B-B14F-4D97-AF65-F5344CB8AC3E}">
        <p14:creationId xmlns:p14="http://schemas.microsoft.com/office/powerpoint/2010/main" val="25314050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362200"/>
            <a:ext cx="8305800" cy="3046988"/>
          </a:xfrm>
          <a:prstGeom prst="rect">
            <a:avLst/>
          </a:prstGeom>
          <a:noFill/>
        </p:spPr>
        <p:txBody>
          <a:bodyPr wrap="square" rtlCol="0">
            <a:spAutoFit/>
          </a:bodyPr>
          <a:lstStyle/>
          <a:p>
            <a:pPr algn="ctr"/>
            <a:r>
              <a:rPr lang="en-US" sz="3200" dirty="0" smtClean="0"/>
              <a:t>Attention is a neural process!</a:t>
            </a:r>
          </a:p>
          <a:p>
            <a:pPr algn="ctr"/>
            <a:endParaRPr lang="en-US" sz="3200" dirty="0"/>
          </a:p>
          <a:p>
            <a:pPr algn="ctr"/>
            <a:r>
              <a:rPr lang="en-US" sz="3200" dirty="0" smtClean="0"/>
              <a:t>To predict the effect of attention, we can turn to physiology:</a:t>
            </a:r>
          </a:p>
          <a:p>
            <a:pPr algn="ctr"/>
            <a:endParaRPr lang="en-US" sz="3200" dirty="0"/>
          </a:p>
          <a:p>
            <a:pPr algn="ctr"/>
            <a:r>
              <a:rPr lang="en-US" sz="3200" dirty="0" smtClean="0"/>
              <a:t>How are two neural representations connected?</a:t>
            </a:r>
          </a:p>
        </p:txBody>
      </p:sp>
      <p:sp>
        <p:nvSpPr>
          <p:cNvPr id="6" name="TextBox 5"/>
          <p:cNvSpPr txBox="1"/>
          <p:nvPr/>
        </p:nvSpPr>
        <p:spPr>
          <a:xfrm>
            <a:off x="519019" y="152400"/>
            <a:ext cx="8105963" cy="1446550"/>
          </a:xfrm>
          <a:prstGeom prst="rect">
            <a:avLst/>
          </a:prstGeom>
          <a:noFill/>
        </p:spPr>
        <p:txBody>
          <a:bodyPr wrap="square" rtlCol="0">
            <a:spAutoFit/>
          </a:bodyPr>
          <a:lstStyle/>
          <a:p>
            <a:pPr algn="ctr"/>
            <a:r>
              <a:rPr lang="en-US" sz="4400" dirty="0" smtClean="0"/>
              <a:t>Attention is a neural process</a:t>
            </a:r>
            <a:endParaRPr lang="en-US" sz="4400" dirty="0"/>
          </a:p>
          <a:p>
            <a:pPr algn="ctr"/>
            <a:endParaRPr lang="en-US" sz="4400" dirty="0"/>
          </a:p>
        </p:txBody>
      </p:sp>
    </p:spTree>
    <p:extLst>
      <p:ext uri="{BB962C8B-B14F-4D97-AF65-F5344CB8AC3E}">
        <p14:creationId xmlns:p14="http://schemas.microsoft.com/office/powerpoint/2010/main" val="35511300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V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4" name="TextBox 3"/>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Contrast</a:t>
            </a:r>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28" name="TextBox 27"/>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1563553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215" y="3352800"/>
            <a:ext cx="5240785" cy="3505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8" name="TextBox 7"/>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Contrast</a:t>
            </a:r>
          </a:p>
        </p:txBody>
      </p:sp>
      <p:sp>
        <p:nvSpPr>
          <p:cNvPr id="9" name="TextBox 8"/>
          <p:cNvSpPr txBox="1"/>
          <p:nvPr/>
        </p:nvSpPr>
        <p:spPr>
          <a:xfrm>
            <a:off x="595945" y="4193232"/>
            <a:ext cx="3278333" cy="461665"/>
          </a:xfrm>
          <a:prstGeom prst="rect">
            <a:avLst/>
          </a:prstGeom>
          <a:noFill/>
        </p:spPr>
        <p:txBody>
          <a:bodyPr wrap="none" rtlCol="0">
            <a:spAutoFit/>
          </a:bodyPr>
          <a:lstStyle/>
          <a:p>
            <a:pPr algn="ctr"/>
            <a:r>
              <a:rPr lang="en-US" sz="2400" dirty="0" smtClean="0">
                <a:solidFill>
                  <a:schemeClr val="tx2">
                    <a:lumMod val="60000"/>
                    <a:lumOff val="40000"/>
                  </a:schemeClr>
                </a:solidFill>
              </a:rPr>
              <a:t>Visual Area </a:t>
            </a:r>
            <a:r>
              <a:rPr lang="en-US" sz="2400" dirty="0" err="1" smtClean="0">
                <a:solidFill>
                  <a:schemeClr val="tx2">
                    <a:lumMod val="60000"/>
                    <a:lumOff val="40000"/>
                  </a:schemeClr>
                </a:solidFill>
              </a:rPr>
              <a:t>hMT</a:t>
            </a:r>
            <a:r>
              <a:rPr lang="en-US" sz="2400" dirty="0" smtClean="0">
                <a:solidFill>
                  <a:schemeClr val="tx2">
                    <a:lumMod val="60000"/>
                    <a:lumOff val="40000"/>
                  </a:schemeClr>
                </a:solidFill>
              </a:rPr>
              <a:t>: Motion</a:t>
            </a:r>
          </a:p>
        </p:txBody>
      </p:sp>
      <p:pic>
        <p:nvPicPr>
          <p:cNvPr id="1026" name="Picture 2" descr="C:\Users\Dan\proj\att_awe\talks\images\linmotion0.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800600"/>
            <a:ext cx="142875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an\proj\att_awe\talks\images\linmotion100.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306932" y="480060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6686" y="6455213"/>
            <a:ext cx="1529778" cy="369332"/>
          </a:xfrm>
          <a:prstGeom prst="rect">
            <a:avLst/>
          </a:prstGeom>
          <a:noFill/>
        </p:spPr>
        <p:txBody>
          <a:bodyPr wrap="none" rtlCol="0">
            <a:spAutoFit/>
          </a:bodyPr>
          <a:lstStyle/>
          <a:p>
            <a:r>
              <a:rPr lang="en-US" dirty="0" smtClean="0"/>
              <a:t>0% Coherence</a:t>
            </a:r>
            <a:endParaRPr lang="en-US" dirty="0"/>
          </a:p>
        </p:txBody>
      </p:sp>
      <p:sp>
        <p:nvSpPr>
          <p:cNvPr id="10" name="TextBox 9"/>
          <p:cNvSpPr txBox="1"/>
          <p:nvPr/>
        </p:nvSpPr>
        <p:spPr>
          <a:xfrm>
            <a:off x="2139399" y="6441308"/>
            <a:ext cx="1763816" cy="369332"/>
          </a:xfrm>
          <a:prstGeom prst="rect">
            <a:avLst/>
          </a:prstGeom>
          <a:noFill/>
        </p:spPr>
        <p:txBody>
          <a:bodyPr wrap="none" rtlCol="0">
            <a:spAutoFit/>
          </a:bodyPr>
          <a:lstStyle/>
          <a:p>
            <a:r>
              <a:rPr lang="en-US" dirty="0" smtClean="0"/>
              <a:t>100% Coherence</a:t>
            </a:r>
            <a:endParaRPr lang="en-US" dirty="0"/>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55" name="TextBox 54"/>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47481097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3591" y="533400"/>
            <a:ext cx="6676828" cy="584776"/>
          </a:xfrm>
          <a:prstGeom prst="rect">
            <a:avLst/>
          </a:prstGeom>
          <a:noFill/>
        </p:spPr>
        <p:txBody>
          <a:bodyPr wrap="none" rtlCol="0">
            <a:spAutoFit/>
          </a:bodyPr>
          <a:lstStyle/>
          <a:p>
            <a:pPr algn="ctr"/>
            <a:r>
              <a:rPr lang="en-US" sz="3200" dirty="0" smtClean="0"/>
              <a:t>V1 and MT are organized hierarchically</a:t>
            </a:r>
            <a:endParaRPr lang="en-US" sz="3200" dirty="0"/>
          </a:p>
        </p:txBody>
      </p:sp>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4" name="Straight Arrow Connector 3"/>
          <p:cNvCxnSpPr/>
          <p:nvPr/>
        </p:nvCxnSpPr>
        <p:spPr>
          <a:xfrm flipV="1">
            <a:off x="3276600" y="3429000"/>
            <a:ext cx="2667000" cy="990601"/>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21894" y="4648200"/>
            <a:ext cx="6417592" cy="1200328"/>
          </a:xfrm>
          <a:prstGeom prst="rect">
            <a:avLst/>
          </a:prstGeom>
          <a:noFill/>
        </p:spPr>
        <p:txBody>
          <a:bodyPr wrap="none" rtlCol="0">
            <a:spAutoFit/>
          </a:bodyPr>
          <a:lstStyle/>
          <a:p>
            <a:pPr algn="ctr"/>
            <a:endParaRPr lang="en-US" sz="2400" dirty="0" smtClean="0"/>
          </a:p>
          <a:p>
            <a:pPr algn="ctr"/>
            <a:r>
              <a:rPr lang="en-US" sz="2400" dirty="0" smtClean="0"/>
              <a:t>We should expect hierarchical effects in behavior:</a:t>
            </a:r>
          </a:p>
          <a:p>
            <a:pPr algn="ctr"/>
            <a:r>
              <a:rPr lang="en-US" sz="2400" b="1" dirty="0" smtClean="0"/>
              <a:t>contrast</a:t>
            </a:r>
            <a:r>
              <a:rPr lang="en-US" sz="2400" dirty="0" smtClean="0"/>
              <a:t> should affect </a:t>
            </a:r>
            <a:r>
              <a:rPr lang="en-US" sz="2400" b="1" dirty="0" smtClean="0"/>
              <a:t>motion</a:t>
            </a:r>
          </a:p>
        </p:txBody>
      </p:sp>
    </p:spTree>
    <p:extLst>
      <p:ext uri="{BB962C8B-B14F-4D97-AF65-F5344CB8AC3E}">
        <p14:creationId xmlns:p14="http://schemas.microsoft.com/office/powerpoint/2010/main" val="19894610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457199"/>
            <a:ext cx="6487930" cy="584775"/>
          </a:xfrm>
          <a:prstGeom prst="rect">
            <a:avLst/>
          </a:prstGeom>
          <a:noFill/>
        </p:spPr>
        <p:txBody>
          <a:bodyPr wrap="none" rtlCol="0">
            <a:spAutoFit/>
          </a:bodyPr>
          <a:lstStyle/>
          <a:p>
            <a:r>
              <a:rPr lang="en-US" sz="3200" dirty="0" smtClean="0"/>
              <a:t>Contrast / Motion Discrimination Task</a:t>
            </a:r>
            <a:endParaRPr lang="en-US" sz="3200" dirty="0"/>
          </a:p>
        </p:txBody>
      </p:sp>
      <p:sp>
        <p:nvSpPr>
          <p:cNvPr id="5" name="TextBox 4"/>
          <p:cNvSpPr txBox="1"/>
          <p:nvPr/>
        </p:nvSpPr>
        <p:spPr>
          <a:xfrm>
            <a:off x="87954" y="1752600"/>
            <a:ext cx="8968092" cy="461665"/>
          </a:xfrm>
          <a:prstGeom prst="rect">
            <a:avLst/>
          </a:prstGeom>
          <a:noFill/>
        </p:spPr>
        <p:txBody>
          <a:bodyPr wrap="square" rtlCol="0">
            <a:spAutoFit/>
          </a:bodyPr>
          <a:lstStyle/>
          <a:p>
            <a:pPr algn="ctr"/>
            <a:r>
              <a:rPr lang="en-US" sz="2400" dirty="0" smtClean="0"/>
              <a:t>Task used to estimate the ‘just noticeable difference’ as a % intensity</a:t>
            </a:r>
            <a:endParaRPr lang="en-US" dirty="0" smtClean="0"/>
          </a:p>
        </p:txBody>
      </p:sp>
      <p:grpSp>
        <p:nvGrpSpPr>
          <p:cNvPr id="19" name="Group 18"/>
          <p:cNvGrpSpPr/>
          <p:nvPr/>
        </p:nvGrpSpPr>
        <p:grpSpPr>
          <a:xfrm>
            <a:off x="3483795" y="3286038"/>
            <a:ext cx="1676400" cy="1154668"/>
            <a:chOff x="1524000" y="3048000"/>
            <a:chExt cx="1676400" cy="1154668"/>
          </a:xfrm>
        </p:grpSpPr>
        <p:sp>
          <p:nvSpPr>
            <p:cNvPr id="13" name="Rectangle 12"/>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4495800" y="4091972"/>
            <a:ext cx="1676400" cy="1154668"/>
            <a:chOff x="2590800" y="3853934"/>
            <a:chExt cx="1676400" cy="1154668"/>
          </a:xfrm>
        </p:grpSpPr>
        <p:grpSp>
          <p:nvGrpSpPr>
            <p:cNvPr id="20" name="Group 19"/>
            <p:cNvGrpSpPr/>
            <p:nvPr/>
          </p:nvGrpSpPr>
          <p:grpSpPr>
            <a:xfrm>
              <a:off x="2590800" y="3853934"/>
              <a:ext cx="1676400" cy="1154668"/>
              <a:chOff x="1524000" y="3048000"/>
              <a:chExt cx="1676400" cy="1154668"/>
            </a:xfrm>
          </p:grpSpPr>
          <p:sp>
            <p:nvSpPr>
              <p:cNvPr id="21" name="Rectangle 20"/>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Oval 27"/>
            <p:cNvSpPr/>
            <p:nvPr/>
          </p:nvSpPr>
          <p:spPr>
            <a:xfrm>
              <a:off x="2750402" y="39624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80475" y="4202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969159" y="40767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55385" y="44312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023979" y="4467331"/>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21443" y="4583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039155" y="47741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756127" y="4009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86200" y="4249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26714" y="4000500"/>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14255" y="4507468"/>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80516" y="4212374"/>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27168" y="4630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968680" y="4771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82911" y="40005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90831" y="433619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101668" y="41148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51664"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36205"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51938" y="4788576"/>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090455" y="469495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39612" y="4114800"/>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34453" y="429809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031006" y="4240768"/>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853711" y="445941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032202" y="463167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749978" y="471276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865125" y="480925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a:off x="5562600" y="48006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a:t>
            </a:r>
          </a:p>
          <a:p>
            <a:pPr algn="ctr"/>
            <a:r>
              <a:rPr lang="en-US" dirty="0" smtClean="0"/>
              <a:t>Left / Right</a:t>
            </a:r>
          </a:p>
        </p:txBody>
      </p:sp>
      <p:sp>
        <p:nvSpPr>
          <p:cNvPr id="78" name="TextBox 77"/>
          <p:cNvSpPr txBox="1"/>
          <p:nvPr/>
        </p:nvSpPr>
        <p:spPr>
          <a:xfrm>
            <a:off x="6629400" y="3810000"/>
            <a:ext cx="1703351" cy="646331"/>
          </a:xfrm>
          <a:prstGeom prst="rect">
            <a:avLst/>
          </a:prstGeom>
          <a:noFill/>
        </p:spPr>
        <p:txBody>
          <a:bodyPr wrap="none" rtlCol="0">
            <a:spAutoFit/>
          </a:bodyPr>
          <a:lstStyle/>
          <a:p>
            <a:r>
              <a:rPr lang="en-US" dirty="0" smtClean="0"/>
              <a:t>500 ms stimulus</a:t>
            </a:r>
          </a:p>
          <a:p>
            <a:r>
              <a:rPr lang="en-US" dirty="0" smtClean="0"/>
              <a:t> + 250 ms mask</a:t>
            </a:r>
            <a:endParaRPr lang="en-US" dirty="0"/>
          </a:p>
        </p:txBody>
      </p:sp>
      <p:sp>
        <p:nvSpPr>
          <p:cNvPr id="81" name="Rectangle 80"/>
          <p:cNvSpPr/>
          <p:nvPr/>
        </p:nvSpPr>
        <p:spPr>
          <a:xfrm>
            <a:off x="1195071" y="5572038"/>
            <a:ext cx="3721261" cy="646331"/>
          </a:xfrm>
          <a:prstGeom prst="rect">
            <a:avLst/>
          </a:prstGeom>
        </p:spPr>
        <p:txBody>
          <a:bodyPr wrap="square">
            <a:spAutoFit/>
          </a:bodyPr>
          <a:lstStyle/>
          <a:p>
            <a:pPr algn="ctr"/>
            <a:r>
              <a:rPr lang="en-US" dirty="0" smtClean="0"/>
              <a:t>Attend </a:t>
            </a:r>
            <a:r>
              <a:rPr lang="en-US" dirty="0"/>
              <a:t>to one feature for 100 </a:t>
            </a:r>
            <a:r>
              <a:rPr lang="en-US" dirty="0" smtClean="0"/>
              <a:t>trials per </a:t>
            </a:r>
            <a:r>
              <a:rPr lang="en-US" dirty="0" smtClean="0"/>
              <a:t>block</a:t>
            </a:r>
            <a:endParaRPr lang="en-US" dirty="0"/>
          </a:p>
        </p:txBody>
      </p:sp>
    </p:spTree>
    <p:extLst>
      <p:ext uri="{BB962C8B-B14F-4D97-AF65-F5344CB8AC3E}">
        <p14:creationId xmlns:p14="http://schemas.microsoft.com/office/powerpoint/2010/main" val="35726008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4724400" y="29718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553200" y="609600"/>
            <a:ext cx="3124200" cy="4648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28600" y="533400"/>
            <a:ext cx="4648200" cy="419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572000" y="9906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52800" y="914400"/>
            <a:ext cx="1066800" cy="3733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0800" y="4572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5029200" y="58674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 name="Rectangle 22"/>
          <p:cNvSpPr/>
          <p:nvPr/>
        </p:nvSpPr>
        <p:spPr>
          <a:xfrm>
            <a:off x="4572000" y="-228600"/>
            <a:ext cx="2438400" cy="609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7170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4724400" y="29718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553200" y="609600"/>
            <a:ext cx="3124200" cy="4648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724400" y="-13716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572000" y="9906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52800" y="914400"/>
            <a:ext cx="1066800" cy="3733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0800" y="4572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5029200" y="58674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762617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5867400" y="2895600"/>
            <a:ext cx="914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648200" y="990600"/>
            <a:ext cx="18288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52800" y="914400"/>
            <a:ext cx="1066800" cy="3733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0800" y="4572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flipV="1">
            <a:off x="3429000" y="6324600"/>
            <a:ext cx="12954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4495800" y="1752600"/>
            <a:ext cx="20574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95800" y="25146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398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6923" y="2705725"/>
            <a:ext cx="5250155" cy="1446550"/>
          </a:xfrm>
          <a:prstGeom prst="rect">
            <a:avLst/>
          </a:prstGeom>
          <a:noFill/>
        </p:spPr>
        <p:txBody>
          <a:bodyPr wrap="none" rtlCol="0">
            <a:spAutoFit/>
          </a:bodyPr>
          <a:lstStyle/>
          <a:p>
            <a:pPr algn="ctr"/>
            <a:r>
              <a:rPr lang="en-US" sz="4400" dirty="0" smtClean="0"/>
              <a:t>Is </a:t>
            </a:r>
            <a:r>
              <a:rPr lang="en-US" sz="4400" dirty="0" smtClean="0"/>
              <a:t>atte</a:t>
            </a:r>
            <a:r>
              <a:rPr lang="en-US" sz="4400" dirty="0" smtClean="0"/>
              <a:t>ntion necessary</a:t>
            </a:r>
            <a:endParaRPr lang="en-US" sz="4400" dirty="0" smtClean="0"/>
          </a:p>
          <a:p>
            <a:pPr algn="ctr"/>
            <a:r>
              <a:rPr lang="en-US" sz="4400" dirty="0" smtClean="0"/>
              <a:t>for </a:t>
            </a:r>
            <a:r>
              <a:rPr lang="en-US" sz="4400" dirty="0" smtClean="0"/>
              <a:t>awareness</a:t>
            </a:r>
            <a:r>
              <a:rPr lang="en-US" sz="4400" dirty="0" smtClean="0"/>
              <a:t>?</a:t>
            </a:r>
            <a:endParaRPr lang="en-US" sz="4400" dirty="0"/>
          </a:p>
        </p:txBody>
      </p:sp>
    </p:spTree>
    <p:extLst>
      <p:ext uri="{BB962C8B-B14F-4D97-AF65-F5344CB8AC3E}">
        <p14:creationId xmlns:p14="http://schemas.microsoft.com/office/powerpoint/2010/main" val="19759748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5867400" y="2895600"/>
            <a:ext cx="914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flipV="1">
            <a:off x="3429000" y="6324600"/>
            <a:ext cx="12954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4495800" y="1752600"/>
            <a:ext cx="20574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95800" y="25146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1219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cxnSp>
        <p:nvCxnSpPr>
          <p:cNvPr id="18" name="Straight Arrow Connector 17"/>
          <p:cNvCxnSpPr/>
          <p:nvPr/>
        </p:nvCxnSpPr>
        <p:spPr>
          <a:xfrm flipV="1">
            <a:off x="5029200" y="58674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02282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a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372276"/>
            <a:ext cx="6781800" cy="5485723"/>
          </a:xfrm>
          <a:prstGeom prst="rect">
            <a:avLst/>
          </a:prstGeom>
        </p:spPr>
      </p:pic>
      <p:pic>
        <p:nvPicPr>
          <p:cNvPr id="6" name="Picture 5" descr="rM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971" y="3446813"/>
            <a:ext cx="2479829" cy="1658587"/>
          </a:xfrm>
          <a:prstGeom prst="rect">
            <a:avLst/>
          </a:prstGeom>
        </p:spPr>
      </p:pic>
      <p:pic>
        <p:nvPicPr>
          <p:cNvPr id="7" name="Picture 6" descr="rV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52400"/>
            <a:ext cx="2425430" cy="1828800"/>
          </a:xfrm>
          <a:prstGeom prst="rect">
            <a:avLst/>
          </a:prstGeom>
        </p:spPr>
      </p:pic>
      <p:pic>
        <p:nvPicPr>
          <p:cNvPr id="4" name="Picture 3" descr="leg_c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381000"/>
            <a:ext cx="1725168" cy="518160"/>
          </a:xfrm>
          <a:prstGeom prst="rect">
            <a:avLst/>
          </a:prstGeom>
        </p:spPr>
      </p:pic>
      <p:pic>
        <p:nvPicPr>
          <p:cNvPr id="5" name="Picture 4" descr="leg_co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2800" y="3886200"/>
            <a:ext cx="1725168" cy="509016"/>
          </a:xfrm>
          <a:prstGeom prst="rect">
            <a:avLst/>
          </a:prstGeom>
        </p:spPr>
      </p:pic>
    </p:spTree>
    <p:extLst>
      <p:ext uri="{BB962C8B-B14F-4D97-AF65-F5344CB8AC3E}">
        <p14:creationId xmlns:p14="http://schemas.microsoft.com/office/powerpoint/2010/main" val="252637949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5" name="TextBox 4"/>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Tree>
    <p:extLst>
      <p:ext uri="{BB962C8B-B14F-4D97-AF65-F5344CB8AC3E}">
        <p14:creationId xmlns:p14="http://schemas.microsoft.com/office/powerpoint/2010/main" val="184224193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3" name="TextBox 2"/>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
        <p:nvSpPr>
          <p:cNvPr id="5" name="TextBox 4"/>
          <p:cNvSpPr txBox="1"/>
          <p:nvPr/>
        </p:nvSpPr>
        <p:spPr>
          <a:xfrm>
            <a:off x="3793087" y="4270586"/>
            <a:ext cx="5029201" cy="2185214"/>
          </a:xfrm>
          <a:prstGeom prst="rect">
            <a:avLst/>
          </a:prstGeom>
          <a:noFill/>
        </p:spPr>
        <p:txBody>
          <a:bodyPr wrap="square" rtlCol="0">
            <a:spAutoFit/>
          </a:bodyPr>
          <a:lstStyle/>
          <a:p>
            <a:pPr algn="ctr"/>
            <a:r>
              <a:rPr lang="en-US" sz="3400" dirty="0" smtClean="0"/>
              <a:t>Interactions occur </a:t>
            </a:r>
            <a:r>
              <a:rPr lang="en-US" sz="3400" dirty="0" smtClean="0"/>
              <a:t>where </a:t>
            </a:r>
            <a:r>
              <a:rPr lang="en-US" sz="3400" dirty="0" smtClean="0"/>
              <a:t>strong connections exist between neural representations</a:t>
            </a:r>
            <a:endParaRPr lang="en-US" sz="3400" dirty="0"/>
          </a:p>
        </p:txBody>
      </p:sp>
      <p:sp>
        <p:nvSpPr>
          <p:cNvPr id="8" name="TextBox 7"/>
          <p:cNvSpPr txBox="1"/>
          <p:nvPr/>
        </p:nvSpPr>
        <p:spPr>
          <a:xfrm>
            <a:off x="4114800" y="1254323"/>
            <a:ext cx="4453293" cy="615553"/>
          </a:xfrm>
          <a:prstGeom prst="rect">
            <a:avLst/>
          </a:prstGeom>
          <a:noFill/>
        </p:spPr>
        <p:txBody>
          <a:bodyPr wrap="square" rtlCol="0">
            <a:spAutoFit/>
          </a:bodyPr>
          <a:lstStyle/>
          <a:p>
            <a:pPr algn="ctr"/>
            <a:r>
              <a:rPr lang="en-US" sz="3400" dirty="0" smtClean="0"/>
              <a:t>It depends!</a:t>
            </a:r>
            <a:endParaRPr lang="en-US" sz="3400" dirty="0"/>
          </a:p>
        </p:txBody>
      </p:sp>
    </p:spTree>
    <p:extLst>
      <p:ext uri="{BB962C8B-B14F-4D97-AF65-F5344CB8AC3E}">
        <p14:creationId xmlns:p14="http://schemas.microsoft.com/office/powerpoint/2010/main" val="2971146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23900"/>
            <a:ext cx="9220200" cy="5406390"/>
          </a:xfrm>
          <a:prstGeom prst="rect">
            <a:avLst/>
          </a:prstGeom>
        </p:spPr>
      </p:pic>
      <p:sp>
        <p:nvSpPr>
          <p:cNvPr id="5" name="TextBox 4"/>
          <p:cNvSpPr txBox="1"/>
          <p:nvPr/>
        </p:nvSpPr>
        <p:spPr>
          <a:xfrm>
            <a:off x="152400" y="152400"/>
            <a:ext cx="4398785" cy="584776"/>
          </a:xfrm>
          <a:prstGeom prst="rect">
            <a:avLst/>
          </a:prstGeom>
          <a:noFill/>
        </p:spPr>
        <p:txBody>
          <a:bodyPr wrap="none" rtlCol="0">
            <a:spAutoFit/>
          </a:bodyPr>
          <a:lstStyle/>
          <a:p>
            <a:r>
              <a:rPr lang="en-US" sz="3200" dirty="0" smtClean="0"/>
              <a:t>Gardner Lab </a:t>
            </a:r>
            <a:r>
              <a:rPr lang="en-US" dirty="0" smtClean="0"/>
              <a:t>@ Stanford University</a:t>
            </a:r>
            <a:endParaRPr lang="en-US" dirty="0"/>
          </a:p>
        </p:txBody>
      </p:sp>
      <p:pic>
        <p:nvPicPr>
          <p:cNvPr id="7" name="Picture 6"/>
          <p:cNvPicPr>
            <a:picLocks noChangeAspect="1"/>
          </p:cNvPicPr>
          <p:nvPr/>
        </p:nvPicPr>
        <p:blipFill>
          <a:blip r:embed="rId4"/>
          <a:stretch>
            <a:fillRect/>
          </a:stretch>
        </p:blipFill>
        <p:spPr>
          <a:xfrm>
            <a:off x="7029942" y="4038600"/>
            <a:ext cx="2109274" cy="1406183"/>
          </a:xfrm>
          <a:prstGeom prst="rect">
            <a:avLst/>
          </a:prstGeom>
        </p:spPr>
      </p:pic>
      <p:sp>
        <p:nvSpPr>
          <p:cNvPr id="8" name="TextBox 7"/>
          <p:cNvSpPr txBox="1"/>
          <p:nvPr/>
        </p:nvSpPr>
        <p:spPr>
          <a:xfrm>
            <a:off x="7315200" y="3505200"/>
            <a:ext cx="1546442" cy="369332"/>
          </a:xfrm>
          <a:prstGeom prst="rect">
            <a:avLst/>
          </a:prstGeom>
          <a:noFill/>
        </p:spPr>
        <p:txBody>
          <a:bodyPr wrap="none" rtlCol="0">
            <a:spAutoFit/>
          </a:bodyPr>
          <a:lstStyle/>
          <a:p>
            <a:r>
              <a:rPr lang="en-US" dirty="0" smtClean="0">
                <a:solidFill>
                  <a:srgbClr val="FFFFFF"/>
                </a:solidFill>
              </a:rPr>
              <a:t>Justin Gardner</a:t>
            </a:r>
            <a:endParaRPr lang="en-US" dirty="0">
              <a:solidFill>
                <a:srgbClr val="FFFFFF"/>
              </a:solidFill>
            </a:endParaRPr>
          </a:p>
        </p:txBody>
      </p:sp>
    </p:spTree>
    <p:extLst>
      <p:ext uri="{BB962C8B-B14F-4D97-AF65-F5344CB8AC3E}">
        <p14:creationId xmlns:p14="http://schemas.microsoft.com/office/powerpoint/2010/main" val="14477841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67334">
            <a:off x="-153569" y="3371305"/>
            <a:ext cx="5575306" cy="1746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rot="20061874">
            <a:off x="145365" y="3658472"/>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Shot 2015-09-18 at 2.22.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2054" y="5638801"/>
            <a:ext cx="5897452" cy="1042430"/>
          </a:xfrm>
          <a:prstGeom prst="rect">
            <a:avLst/>
          </a:prstGeom>
        </p:spPr>
      </p:pic>
    </p:spTree>
    <p:extLst>
      <p:ext uri="{BB962C8B-B14F-4D97-AF65-F5344CB8AC3E}">
        <p14:creationId xmlns:p14="http://schemas.microsoft.com/office/powerpoint/2010/main" val="366207286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602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5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170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
            </a:r>
            <a:r>
              <a:rPr lang="en-US" sz="4400" dirty="0" smtClean="0"/>
              <a:t>attention necessary</a:t>
            </a:r>
            <a:endParaRPr lang="en-US" sz="4400" dirty="0" smtClean="0"/>
          </a:p>
          <a:p>
            <a:pPr algn="ctr"/>
            <a:r>
              <a:rPr lang="en-US" sz="4400" dirty="0" smtClean="0"/>
              <a:t>for </a:t>
            </a:r>
            <a:r>
              <a:rPr lang="en-US" sz="4400" dirty="0" smtClean="0"/>
              <a:t>awareness</a:t>
            </a:r>
            <a:r>
              <a:rPr lang="en-US" sz="4400" dirty="0" smtClean="0"/>
              <a:t>?</a:t>
            </a:r>
            <a:endParaRPr lang="en-US" sz="4400" dirty="0"/>
          </a:p>
        </p:txBody>
      </p:sp>
      <p:sp>
        <p:nvSpPr>
          <p:cNvPr id="8" name="TextBox 7"/>
          <p:cNvSpPr txBox="1"/>
          <p:nvPr/>
        </p:nvSpPr>
        <p:spPr>
          <a:xfrm>
            <a:off x="533400" y="2362200"/>
            <a:ext cx="8305800" cy="1077218"/>
          </a:xfrm>
          <a:prstGeom prst="rect">
            <a:avLst/>
          </a:prstGeom>
          <a:noFill/>
        </p:spPr>
        <p:txBody>
          <a:bodyPr wrap="square" rtlCol="0">
            <a:spAutoFit/>
          </a:bodyPr>
          <a:lstStyle/>
          <a:p>
            <a:r>
              <a:rPr lang="en-US" sz="3200" dirty="0" smtClean="0"/>
              <a:t>No: Attention to characters doesn’t affect scene perception  </a:t>
            </a:r>
            <a:endParaRPr lang="en-US" sz="3200" dirty="0"/>
          </a:p>
        </p:txBody>
      </p:sp>
    </p:spTree>
    <p:extLst>
      <p:ext uri="{BB962C8B-B14F-4D97-AF65-F5344CB8AC3E}">
        <p14:creationId xmlns:p14="http://schemas.microsoft.com/office/powerpoint/2010/main" val="19057915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
            </a:r>
            <a:r>
              <a:rPr lang="en-US" sz="4400" dirty="0" smtClean="0"/>
              <a:t>attention necessary</a:t>
            </a:r>
            <a:endParaRPr lang="en-US" sz="4400" dirty="0" smtClean="0"/>
          </a:p>
          <a:p>
            <a:pPr algn="ctr"/>
            <a:r>
              <a:rPr lang="en-US" sz="4400" dirty="0" smtClean="0"/>
              <a:t>for </a:t>
            </a:r>
            <a:r>
              <a:rPr lang="en-US" sz="4400" dirty="0" smtClean="0"/>
              <a:t>awareness</a:t>
            </a:r>
            <a:r>
              <a:rPr lang="en-US" sz="4400" dirty="0" smtClean="0"/>
              <a:t>?</a:t>
            </a:r>
            <a:endParaRPr lang="en-US" sz="4400" dirty="0"/>
          </a:p>
        </p:txBody>
      </p:sp>
      <p:sp>
        <p:nvSpPr>
          <p:cNvPr id="7" name="TextBox 6"/>
          <p:cNvSpPr txBox="1"/>
          <p:nvPr/>
        </p:nvSpPr>
        <p:spPr>
          <a:xfrm>
            <a:off x="533400" y="4343400"/>
            <a:ext cx="8153400" cy="1077218"/>
          </a:xfrm>
          <a:prstGeom prst="rect">
            <a:avLst/>
          </a:prstGeom>
          <a:noFill/>
        </p:spPr>
        <p:txBody>
          <a:bodyPr wrap="square" rtlCol="0">
            <a:spAutoFit/>
          </a:bodyPr>
          <a:lstStyle/>
          <a:p>
            <a:r>
              <a:rPr lang="en-US" sz="3200" dirty="0" smtClean="0">
                <a:solidFill>
                  <a:schemeClr val="bg1">
                    <a:lumMod val="75000"/>
                  </a:schemeClr>
                </a:solidFill>
              </a:rPr>
              <a:t>Yes: Attention to motion does affect scene perception  </a:t>
            </a:r>
            <a:endParaRPr lang="en-US" sz="3200" dirty="0">
              <a:solidFill>
                <a:schemeClr val="bg1">
                  <a:lumMod val="75000"/>
                </a:schemeClr>
              </a:solidFill>
            </a:endParaRPr>
          </a:p>
        </p:txBody>
      </p:sp>
      <p:sp>
        <p:nvSpPr>
          <p:cNvPr id="8" name="TextBox 7"/>
          <p:cNvSpPr txBox="1"/>
          <p:nvPr/>
        </p:nvSpPr>
        <p:spPr>
          <a:xfrm>
            <a:off x="533400" y="2362200"/>
            <a:ext cx="8305800" cy="1077218"/>
          </a:xfrm>
          <a:prstGeom prst="rect">
            <a:avLst/>
          </a:prstGeom>
          <a:noFill/>
        </p:spPr>
        <p:txBody>
          <a:bodyPr wrap="square" rtlCol="0">
            <a:spAutoFit/>
          </a:bodyPr>
          <a:lstStyle/>
          <a:p>
            <a:r>
              <a:rPr lang="en-US" sz="3200" dirty="0" smtClean="0"/>
              <a:t>No: Attention to characters doesn’t affect scene perception  </a:t>
            </a:r>
            <a:endParaRPr lang="en-US" sz="3200" dirty="0"/>
          </a:p>
        </p:txBody>
      </p:sp>
    </p:spTree>
    <p:extLst>
      <p:ext uri="{BB962C8B-B14F-4D97-AF65-F5344CB8AC3E}">
        <p14:creationId xmlns:p14="http://schemas.microsoft.com/office/powerpoint/2010/main" val="5506041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00" y="533400"/>
            <a:ext cx="1397000" cy="586740"/>
          </a:xfrm>
          <a:prstGeom prst="rect">
            <a:avLst/>
          </a:prstGeom>
        </p:spPr>
      </p:pic>
    </p:spTree>
    <p:extLst>
      <p:ext uri="{BB962C8B-B14F-4D97-AF65-F5344CB8AC3E}">
        <p14:creationId xmlns:p14="http://schemas.microsoft.com/office/powerpoint/2010/main" val="3884978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22222E-6 L 1.4066 -0.02222 " pathEditMode="relative" rAng="0" ptsTypes="AA">
                                      <p:cBhvr>
                                        <p:cTn id="6" dur="2000" fill="hold"/>
                                        <p:tgtEl>
                                          <p:spTgt spid="14"/>
                                        </p:tgtEl>
                                        <p:attrNameLst>
                                          <p:attrName>ppt_x</p:attrName>
                                          <p:attrName>ppt_y</p:attrName>
                                        </p:attrNameLst>
                                      </p:cBhvr>
                                      <p:rCtr x="7033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BerlinMod.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3" name="Picture 2" descr="Berlin.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6200"/>
            <a:ext cx="1676400" cy="704088"/>
          </a:xfrm>
          <a:prstGeom prst="rect">
            <a:avLst/>
          </a:prstGeom>
        </p:spPr>
      </p:pic>
      <p:pic>
        <p:nvPicPr>
          <p:cNvPr id="31" name="Picture 3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609600"/>
            <a:ext cx="1676400" cy="704088"/>
          </a:xfrm>
          <a:prstGeom prst="rect">
            <a:avLst/>
          </a:prstGeom>
        </p:spPr>
      </p:pic>
      <p:pic>
        <p:nvPicPr>
          <p:cNvPr id="32" name="Picture 31"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371600"/>
            <a:ext cx="1676400" cy="704088"/>
          </a:xfrm>
          <a:prstGeom prst="rect">
            <a:avLst/>
          </a:prstGeom>
        </p:spPr>
      </p:pic>
      <p:pic>
        <p:nvPicPr>
          <p:cNvPr id="33" name="Picture 3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133600"/>
            <a:ext cx="1676400" cy="704088"/>
          </a:xfrm>
          <a:prstGeom prst="rect">
            <a:avLst/>
          </a:prstGeom>
        </p:spPr>
      </p:pic>
      <p:pic>
        <p:nvPicPr>
          <p:cNvPr id="34" name="Picture 3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895600"/>
            <a:ext cx="1676400" cy="704088"/>
          </a:xfrm>
          <a:prstGeom prst="rect">
            <a:avLst/>
          </a:prstGeom>
        </p:spPr>
      </p:pic>
      <p:pic>
        <p:nvPicPr>
          <p:cNvPr id="35" name="Picture 34"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3581400"/>
            <a:ext cx="1676400" cy="704088"/>
          </a:xfrm>
          <a:prstGeom prst="rect">
            <a:avLst/>
          </a:prstGeom>
        </p:spPr>
      </p:pic>
      <p:pic>
        <p:nvPicPr>
          <p:cNvPr id="36" name="Picture 35"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419600"/>
            <a:ext cx="1676400" cy="704088"/>
          </a:xfrm>
          <a:prstGeom prst="rect">
            <a:avLst/>
          </a:prstGeom>
        </p:spPr>
      </p:pic>
      <p:pic>
        <p:nvPicPr>
          <p:cNvPr id="37" name="Picture 3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5334000"/>
            <a:ext cx="1676400" cy="704088"/>
          </a:xfrm>
          <a:prstGeom prst="rect">
            <a:avLst/>
          </a:prstGeom>
        </p:spPr>
      </p:pic>
      <p:pic>
        <p:nvPicPr>
          <p:cNvPr id="38" name="Picture 3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6173145"/>
            <a:ext cx="1676400" cy="704088"/>
          </a:xfrm>
          <a:prstGeom prst="rect">
            <a:avLst/>
          </a:prstGeom>
        </p:spPr>
      </p:pic>
      <p:pic>
        <p:nvPicPr>
          <p:cNvPr id="39" name="Picture 38"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4876800"/>
            <a:ext cx="1676400" cy="704088"/>
          </a:xfrm>
          <a:prstGeom prst="rect">
            <a:avLst/>
          </a:prstGeom>
        </p:spPr>
      </p:pic>
      <p:pic>
        <p:nvPicPr>
          <p:cNvPr id="41" name="Picture 4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5638800"/>
            <a:ext cx="1676400" cy="704088"/>
          </a:xfrm>
          <a:prstGeom prst="rect">
            <a:avLst/>
          </a:prstGeom>
        </p:spPr>
      </p:pic>
      <p:pic>
        <p:nvPicPr>
          <p:cNvPr id="43" name="Picture 4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514600"/>
            <a:ext cx="1676400" cy="704088"/>
          </a:xfrm>
          <a:prstGeom prst="rect">
            <a:avLst/>
          </a:prstGeom>
        </p:spPr>
      </p:pic>
      <p:pic>
        <p:nvPicPr>
          <p:cNvPr id="44" name="Picture 4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1752600"/>
            <a:ext cx="1676400" cy="704088"/>
          </a:xfrm>
          <a:prstGeom prst="rect">
            <a:avLst/>
          </a:prstGeom>
        </p:spPr>
      </p:pic>
      <p:pic>
        <p:nvPicPr>
          <p:cNvPr id="47" name="Picture 4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3810000"/>
            <a:ext cx="1676400" cy="704088"/>
          </a:xfrm>
          <a:prstGeom prst="rect">
            <a:avLst/>
          </a:prstGeom>
        </p:spPr>
      </p:pic>
      <p:pic>
        <p:nvPicPr>
          <p:cNvPr id="48" name="Picture 4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304800"/>
            <a:ext cx="1676400" cy="704088"/>
          </a:xfrm>
          <a:prstGeom prst="rect">
            <a:avLst/>
          </a:prstGeom>
        </p:spPr>
      </p:pic>
    </p:spTree>
    <p:extLst>
      <p:ext uri="{BB962C8B-B14F-4D97-AF65-F5344CB8AC3E}">
        <p14:creationId xmlns:p14="http://schemas.microsoft.com/office/powerpoint/2010/main" val="3287144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3"/>
                                        </p:tgtEl>
                                      </p:cBhvr>
                                    </p:animEffect>
                                    <p:set>
                                      <p:cBhvr>
                                        <p:cTn id="7" dur="1" fill="hold">
                                          <p:stCondLst>
                                            <p:cond delay="4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1000"/>
                                  </p:stCondLst>
                                  <p:childTnLst>
                                    <p:animMotion origin="layout" path="M -4.40819E-7 -3.77516E-6 L 1.59944 -3.77516E-6 " pathEditMode="relative" ptsTypes="AA">
                                      <p:cBhvr>
                                        <p:cTn id="9" dur="2000" fill="hold"/>
                                        <p:tgtEl>
                                          <p:spTgt spid="14"/>
                                        </p:tgtEl>
                                        <p:attrNameLst>
                                          <p:attrName>ppt_x</p:attrName>
                                          <p:attrName>ppt_y</p:attrName>
                                        </p:attrNameLst>
                                      </p:cBhvr>
                                    </p:animMotion>
                                  </p:childTnLst>
                                </p:cTn>
                              </p:par>
                              <p:par>
                                <p:cTn id="10" presetID="0" presetClass="path" presetSubtype="0" accel="50000" decel="50000" fill="hold" nodeType="withEffect">
                                  <p:stCondLst>
                                    <p:cond delay="500"/>
                                  </p:stCondLst>
                                  <p:childTnLst>
                                    <p:animMotion origin="layout" path="M -4.40819E-7 -3.77516E-6 L 1.59944 -3.77516E-6 " pathEditMode="relative" ptsTypes="AA">
                                      <p:cBhvr>
                                        <p:cTn id="11" dur="2000" fill="hold"/>
                                        <p:tgtEl>
                                          <p:spTgt spid="31"/>
                                        </p:tgtEl>
                                        <p:attrNameLst>
                                          <p:attrName>ppt_x</p:attrName>
                                          <p:attrName>ppt_y</p:attrName>
                                        </p:attrNameLst>
                                      </p:cBhvr>
                                    </p:animMotion>
                                  </p:childTnLst>
                                </p:cTn>
                              </p:par>
                              <p:par>
                                <p:cTn id="12" presetID="0" presetClass="path" presetSubtype="0" accel="50000" decel="50000" fill="hold" nodeType="withEffect">
                                  <p:stCondLst>
                                    <p:cond delay="2000"/>
                                  </p:stCondLst>
                                  <p:childTnLst>
                                    <p:animMotion origin="layout" path="M -4.40819E-7 -3.77516E-6 L 1.59944 -3.77516E-6 " pathEditMode="relative" ptsTypes="AA">
                                      <p:cBhvr>
                                        <p:cTn id="13" dur="2000" fill="hold"/>
                                        <p:tgtEl>
                                          <p:spTgt spid="32"/>
                                        </p:tgtEl>
                                        <p:attrNameLst>
                                          <p:attrName>ppt_x</p:attrName>
                                          <p:attrName>ppt_y</p:attrName>
                                        </p:attrNameLst>
                                      </p:cBhvr>
                                    </p:animMotion>
                                  </p:childTnLst>
                                </p:cTn>
                              </p:par>
                              <p:par>
                                <p:cTn id="14" presetID="0" presetClass="path" presetSubtype="0" accel="50000" decel="50000" fill="hold" nodeType="withEffect">
                                  <p:stCondLst>
                                    <p:cond delay="250"/>
                                  </p:stCondLst>
                                  <p:childTnLst>
                                    <p:animMotion origin="layout" path="M -4.40819E-7 -3.77516E-6 L 1.59944 -3.77516E-6 " pathEditMode="relative" ptsTypes="AA">
                                      <p:cBhvr>
                                        <p:cTn id="15" dur="2000" fill="hold"/>
                                        <p:tgtEl>
                                          <p:spTgt spid="33"/>
                                        </p:tgtEl>
                                        <p:attrNameLst>
                                          <p:attrName>ppt_x</p:attrName>
                                          <p:attrName>ppt_y</p:attrName>
                                        </p:attrNameLst>
                                      </p:cBhvr>
                                    </p:animMotion>
                                  </p:childTnLst>
                                </p:cTn>
                              </p:par>
                              <p:par>
                                <p:cTn id="16" presetID="0" presetClass="path" presetSubtype="0" accel="50000" decel="50000" fill="hold" nodeType="withEffect">
                                  <p:stCondLst>
                                    <p:cond delay="2500"/>
                                  </p:stCondLst>
                                  <p:childTnLst>
                                    <p:animMotion origin="layout" path="M -4.40819E-7 -3.77516E-6 L 1.59944 -3.77516E-6 " pathEditMode="relative" ptsTypes="AA">
                                      <p:cBhvr>
                                        <p:cTn id="17" dur="2000" fill="hold"/>
                                        <p:tgtEl>
                                          <p:spTgt spid="34"/>
                                        </p:tgtEl>
                                        <p:attrNameLst>
                                          <p:attrName>ppt_x</p:attrName>
                                          <p:attrName>ppt_y</p:attrName>
                                        </p:attrNameLst>
                                      </p:cBhvr>
                                    </p:animMotion>
                                  </p:childTnLst>
                                </p:cTn>
                              </p:par>
                              <p:par>
                                <p:cTn id="18" presetID="0" presetClass="path" presetSubtype="0" accel="50000" decel="50000" fill="hold" nodeType="withEffect">
                                  <p:stCondLst>
                                    <p:cond delay="700"/>
                                  </p:stCondLst>
                                  <p:childTnLst>
                                    <p:animMotion origin="layout" path="M -4.40819E-7 -3.77516E-6 L 1.59944 -3.77516E-6 " pathEditMode="relative" ptsTypes="AA">
                                      <p:cBhvr>
                                        <p:cTn id="19" dur="2000" fill="hold"/>
                                        <p:tgtEl>
                                          <p:spTgt spid="35"/>
                                        </p:tgtEl>
                                        <p:attrNameLst>
                                          <p:attrName>ppt_x</p:attrName>
                                          <p:attrName>ppt_y</p:attrName>
                                        </p:attrNameLst>
                                      </p:cBhvr>
                                    </p:animMotion>
                                  </p:childTnLst>
                                </p:cTn>
                              </p:par>
                              <p:par>
                                <p:cTn id="20" presetID="0" presetClass="path" presetSubtype="0" accel="50000" decel="50000" fill="hold" nodeType="withEffect">
                                  <p:stCondLst>
                                    <p:cond delay="1500"/>
                                  </p:stCondLst>
                                  <p:childTnLst>
                                    <p:animMotion origin="layout" path="M -4.40819E-7 -3.77516E-6 L 1.59944 -3.77516E-6 " pathEditMode="relative" ptsTypes="AA">
                                      <p:cBhvr>
                                        <p:cTn id="21" dur="2000" fill="hold"/>
                                        <p:tgtEl>
                                          <p:spTgt spid="36"/>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4.40819E-7 -3.77516E-6 L 1.59944 -3.77516E-6 " pathEditMode="relative" ptsTypes="AA">
                                      <p:cBhvr>
                                        <p:cTn id="23" dur="2000" fill="hold"/>
                                        <p:tgtEl>
                                          <p:spTgt spid="37"/>
                                        </p:tgtEl>
                                        <p:attrNameLst>
                                          <p:attrName>ppt_x</p:attrName>
                                          <p:attrName>ppt_y</p:attrName>
                                        </p:attrNameLst>
                                      </p:cBhvr>
                                    </p:animMotion>
                                  </p:childTnLst>
                                </p:cTn>
                              </p:par>
                              <p:par>
                                <p:cTn id="24" presetID="0" presetClass="path" presetSubtype="0" accel="50000" decel="50000" fill="hold" nodeType="withEffect">
                                  <p:stCondLst>
                                    <p:cond delay="1900"/>
                                  </p:stCondLst>
                                  <p:childTnLst>
                                    <p:animMotion origin="layout" path="M -4.40819E-7 -3.77516E-6 L 1.59944 -3.77516E-6 " pathEditMode="relative" ptsTypes="AA">
                                      <p:cBhvr>
                                        <p:cTn id="25" dur="2000" fill="hold"/>
                                        <p:tgtEl>
                                          <p:spTgt spid="38"/>
                                        </p:tgtEl>
                                        <p:attrNameLst>
                                          <p:attrName>ppt_x</p:attrName>
                                          <p:attrName>ppt_y</p:attrName>
                                        </p:attrNameLst>
                                      </p:cBhvr>
                                    </p:animMotion>
                                  </p:childTnLst>
                                </p:cTn>
                              </p:par>
                              <p:par>
                                <p:cTn id="26" presetID="0" presetClass="path" presetSubtype="0" accel="50000" decel="50000" fill="hold" nodeType="withEffect">
                                  <p:stCondLst>
                                    <p:cond delay="2800"/>
                                  </p:stCondLst>
                                  <p:childTnLst>
                                    <p:animMotion origin="layout" path="M -4.40819E-7 -3.77516E-6 L 1.59944 -3.77516E-6 " pathEditMode="relative" ptsTypes="AA">
                                      <p:cBhvr>
                                        <p:cTn id="27" dur="2000" fill="hold"/>
                                        <p:tgtEl>
                                          <p:spTgt spid="39"/>
                                        </p:tgtEl>
                                        <p:attrNameLst>
                                          <p:attrName>ppt_x</p:attrName>
                                          <p:attrName>ppt_y</p:attrName>
                                        </p:attrNameLst>
                                      </p:cBhvr>
                                    </p:animMotion>
                                  </p:childTnLst>
                                </p:cTn>
                              </p:par>
                              <p:par>
                                <p:cTn id="28" presetID="0" presetClass="path" presetSubtype="0" accel="50000" decel="50000" fill="hold" nodeType="withEffect">
                                  <p:stCondLst>
                                    <p:cond delay="3200"/>
                                  </p:stCondLst>
                                  <p:childTnLst>
                                    <p:animMotion origin="layout" path="M -4.40819E-7 -3.77516E-6 L 1.59944 -3.77516E-6 " pathEditMode="relative" ptsTypes="AA">
                                      <p:cBhvr>
                                        <p:cTn id="29" dur="2000" fill="hold"/>
                                        <p:tgtEl>
                                          <p:spTgt spid="41"/>
                                        </p:tgtEl>
                                        <p:attrNameLst>
                                          <p:attrName>ppt_x</p:attrName>
                                          <p:attrName>ppt_y</p:attrName>
                                        </p:attrNameLst>
                                      </p:cBhvr>
                                    </p:animMotion>
                                  </p:childTnLst>
                                </p:cTn>
                              </p:par>
                              <p:par>
                                <p:cTn id="30" presetID="0" presetClass="path" presetSubtype="0" accel="50000" decel="50000" fill="hold" nodeType="withEffect">
                                  <p:stCondLst>
                                    <p:cond delay="1600"/>
                                  </p:stCondLst>
                                  <p:childTnLst>
                                    <p:animMotion origin="layout" path="M -4.40819E-7 -3.77516E-6 L 1.59944 -3.77516E-6 " pathEditMode="relative" ptsTypes="AA">
                                      <p:cBhvr>
                                        <p:cTn id="31" dur="2000" fill="hold"/>
                                        <p:tgtEl>
                                          <p:spTgt spid="43"/>
                                        </p:tgtEl>
                                        <p:attrNameLst>
                                          <p:attrName>ppt_x</p:attrName>
                                          <p:attrName>ppt_y</p:attrName>
                                        </p:attrNameLst>
                                      </p:cBhvr>
                                    </p:animMotion>
                                  </p:childTnLst>
                                </p:cTn>
                              </p:par>
                              <p:par>
                                <p:cTn id="32" presetID="0" presetClass="path" presetSubtype="0" accel="50000" decel="50000" fill="hold" nodeType="withEffect">
                                  <p:stCondLst>
                                    <p:cond delay="2800"/>
                                  </p:stCondLst>
                                  <p:childTnLst>
                                    <p:animMotion origin="layout" path="M -4.40819E-7 -3.77516E-6 L 1.59944 -3.77516E-6 " pathEditMode="relative" ptsTypes="AA">
                                      <p:cBhvr>
                                        <p:cTn id="33" dur="2000" fill="hold"/>
                                        <p:tgtEl>
                                          <p:spTgt spid="44"/>
                                        </p:tgtEl>
                                        <p:attrNameLst>
                                          <p:attrName>ppt_x</p:attrName>
                                          <p:attrName>ppt_y</p:attrName>
                                        </p:attrNameLst>
                                      </p:cBhvr>
                                    </p:animMotion>
                                  </p:childTnLst>
                                </p:cTn>
                              </p:par>
                              <p:par>
                                <p:cTn id="34" presetID="0" presetClass="path" presetSubtype="0" accel="50000" decel="50000" fill="hold" nodeType="withEffect">
                                  <p:stCondLst>
                                    <p:cond delay="3100"/>
                                  </p:stCondLst>
                                  <p:childTnLst>
                                    <p:animMotion origin="layout" path="M -4.40819E-7 -3.77516E-6 L 1.59944 -3.77516E-6 " pathEditMode="relative" ptsTypes="AA">
                                      <p:cBhvr>
                                        <p:cTn id="35" dur="2000" fill="hold"/>
                                        <p:tgtEl>
                                          <p:spTgt spid="47"/>
                                        </p:tgtEl>
                                        <p:attrNameLst>
                                          <p:attrName>ppt_x</p:attrName>
                                          <p:attrName>ppt_y</p:attrName>
                                        </p:attrNameLst>
                                      </p:cBhvr>
                                    </p:animMotion>
                                  </p:childTnLst>
                                </p:cTn>
                              </p:par>
                              <p:par>
                                <p:cTn id="36" presetID="0" presetClass="path" presetSubtype="0" accel="50000" decel="50000" fill="hold" nodeType="withEffect">
                                  <p:stCondLst>
                                    <p:cond delay="2600"/>
                                  </p:stCondLst>
                                  <p:childTnLst>
                                    <p:animMotion origin="layout" path="M -4.40819E-7 -3.77516E-6 L 1.59944 -3.77516E-6 " pathEditMode="relative" ptsTypes="AA">
                                      <p:cBhvr>
                                        <p:cTn id="37" dur="2000" fill="hold"/>
                                        <p:tgtEl>
                                          <p:spTgt spid="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1" name="Picture 10" descr="BerlinMod.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9" name="Oval 18"/>
          <p:cNvSpPr/>
          <p:nvPr/>
        </p:nvSpPr>
        <p:spPr>
          <a:xfrm>
            <a:off x="1143000" y="4419600"/>
            <a:ext cx="16002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14400" y="2286000"/>
            <a:ext cx="1113183" cy="12192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638800" y="5791200"/>
            <a:ext cx="39624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76600" y="3810000"/>
            <a:ext cx="2438400" cy="18288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791200" y="457200"/>
            <a:ext cx="1752600" cy="2895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982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11638</TotalTime>
  <Words>875</Words>
  <Application>Microsoft Macintosh PowerPoint</Application>
  <PresentationFormat>On-screen Show (4:3)</PresentationFormat>
  <Paragraphs>123</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GLab</cp:lastModifiedBy>
  <cp:revision>517</cp:revision>
  <dcterms:created xsi:type="dcterms:W3CDTF">2015-02-02T04:45:42Z</dcterms:created>
  <dcterms:modified xsi:type="dcterms:W3CDTF">2015-09-22T23:00:15Z</dcterms:modified>
</cp:coreProperties>
</file>